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2" r:id="rId1"/>
  </p:sldMasterIdLst>
  <p:notesMasterIdLst>
    <p:notesMasterId r:id="rId15"/>
  </p:notesMasterIdLst>
  <p:handoutMasterIdLst>
    <p:handoutMasterId r:id="rId16"/>
  </p:handoutMasterIdLst>
  <p:sldIdLst>
    <p:sldId id="258" r:id="rId2"/>
    <p:sldId id="257" r:id="rId3"/>
    <p:sldId id="267" r:id="rId4"/>
    <p:sldId id="272" r:id="rId5"/>
    <p:sldId id="269" r:id="rId6"/>
    <p:sldId id="266" r:id="rId7"/>
    <p:sldId id="273" r:id="rId8"/>
    <p:sldId id="274" r:id="rId9"/>
    <p:sldId id="270" r:id="rId10"/>
    <p:sldId id="260" r:id="rId11"/>
    <p:sldId id="275" r:id="rId12"/>
    <p:sldId id="265" r:id="rId13"/>
    <p:sldId id="271" r:id="rId1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8">
          <p15:clr>
            <a:srgbClr val="A4A3A4"/>
          </p15:clr>
        </p15:guide>
        <p15:guide id="2" orient="horz" pos="2820">
          <p15:clr>
            <a:srgbClr val="A4A3A4"/>
          </p15:clr>
        </p15:guide>
        <p15:guide id="3" pos="2880">
          <p15:clr>
            <a:srgbClr val="A4A3A4"/>
          </p15:clr>
        </p15:guide>
        <p15:guide id="4" pos="56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CC3300"/>
    </p:penClr>
    <p:extLst>
      <p:ext uri="{EC167BDD-8182-4AB7-AECC-EB403E3ABB37}">
        <p14:laserClr xmlns:p14="http://schemas.microsoft.com/office/powerpoint/2010/main">
          <a:srgbClr val="0000FF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64A2"/>
    <a:srgbClr val="6179A8"/>
    <a:srgbClr val="5EAFA6"/>
    <a:srgbClr val="5CB565"/>
    <a:srgbClr val="F774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3" autoAdjust="0"/>
    <p:restoredTop sz="68881" autoAdjust="0"/>
  </p:normalViewPr>
  <p:slideViewPr>
    <p:cSldViewPr>
      <p:cViewPr varScale="1">
        <p:scale>
          <a:sx n="87" d="100"/>
          <a:sy n="87" d="100"/>
        </p:scale>
        <p:origin x="1080" y="184"/>
      </p:cViewPr>
      <p:guideLst>
        <p:guide orient="horz" pos="708"/>
        <p:guide orient="horz" pos="2820"/>
        <p:guide pos="2880"/>
        <p:guide pos="56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4" d="100"/>
          <a:sy n="64" d="100"/>
        </p:scale>
        <p:origin x="-3096" y="-8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z="1300" b="1" dirty="0">
                <a:latin typeface="Arial" pitchFamily="34" charset="0"/>
                <a:cs typeface="Arial" pitchFamily="34" charset="0"/>
              </a:rPr>
              <a:t>Visual Studio Live! Chicago 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443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2ECFD-0169-4599-A79A-8C44AB4A932C}" type="datetimeFigureOut">
              <a:rPr lang="en-US" smtClean="0"/>
              <a:pPr/>
              <a:t>9/18/18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26DE0-BACA-4EA0-B73F-CC7DC1D7F4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38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95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B34FC-88D8-8444-8E65-5F0B56715B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85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this slide quickly to get an overall message of “there’s a lot of these”, then skip to the next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01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CQRS: Commonly implemented with RESTful APIs for reporting and asynchronous messaging for commands (adding or altering data).  Examples include </a:t>
            </a:r>
            <a:r>
              <a:rPr lang="en-US" dirty="0" err="1"/>
              <a:t>NServiceBus</a:t>
            </a:r>
            <a:r>
              <a:rPr lang="en-US" dirty="0"/>
              <a:t>.</a:t>
            </a:r>
          </a:p>
          <a:p>
            <a:r>
              <a:rPr lang="en-US" dirty="0"/>
              <a:t>Static Content: Allows static files (images, HTML, CSS, JS) to leverage global distribution networks for faster localized loading; Azure CDN + Storage Account</a:t>
            </a:r>
          </a:p>
          <a:p>
            <a:r>
              <a:rPr lang="en-US" dirty="0"/>
              <a:t>Retry: setting thresholds for retrying delivery of a message to ensure processing.  Linear or back-off retries are common.  </a:t>
            </a:r>
            <a:r>
              <a:rPr lang="en-US" dirty="0" err="1"/>
              <a:t>Polly.NET</a:t>
            </a:r>
            <a:r>
              <a:rPr lang="en-US" dirty="0"/>
              <a:t> and </a:t>
            </a:r>
            <a:r>
              <a:rPr lang="en-US" dirty="0" err="1"/>
              <a:t>NServiceBus</a:t>
            </a:r>
            <a:r>
              <a:rPr lang="en-US" dirty="0"/>
              <a:t> are examples.</a:t>
            </a:r>
          </a:p>
          <a:p>
            <a:r>
              <a:rPr lang="en-US" dirty="0"/>
              <a:t>Health Endpoint Monitoring: setting listeners to poll endpoints (PING, IFUP); ILB, AGW, IIS have concepts of “site” health pings.  Services can implement health checks through custom routes or Swagger, if applicable.  </a:t>
            </a:r>
          </a:p>
          <a:p>
            <a:r>
              <a:rPr lang="en-US" dirty="0"/>
              <a:t>In both resiliency cases, alerts and notifications are required to ensure any potential issues are surfaced to responsible individuals.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05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determine what areas of the application you’re working on have been prone to errors in the past.  </a:t>
            </a:r>
          </a:p>
          <a:p>
            <a:endParaRPr lang="en-US" dirty="0"/>
          </a:p>
          <a:p>
            <a:r>
              <a:rPr lang="en-US" dirty="0"/>
              <a:t>If working with a greenfield application, stress testing can help flush out problematic areas.</a:t>
            </a:r>
          </a:p>
          <a:p>
            <a:endParaRPr lang="en-US" dirty="0"/>
          </a:p>
          <a:p>
            <a:r>
              <a:rPr lang="en-US" dirty="0"/>
              <a:t>Mission critical portions of the application (or maybe the entire application) require protection and planning to make sure users are not impacted by outages.</a:t>
            </a:r>
          </a:p>
          <a:p>
            <a:endParaRPr lang="en-US" dirty="0"/>
          </a:p>
          <a:p>
            <a:r>
              <a:rPr lang="en-US" dirty="0"/>
              <a:t>Any part or component that is required for the application to run can potentially be a SPOF--good candidates for resiliency reinforcement.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32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happens when:</a:t>
            </a:r>
          </a:p>
          <a:p>
            <a:pPr lvl="1"/>
            <a:r>
              <a:rPr lang="en-US" dirty="0"/>
              <a:t>a software exception is not handled?</a:t>
            </a:r>
          </a:p>
          <a:p>
            <a:pPr lvl="1"/>
            <a:r>
              <a:rPr lang="en-US" dirty="0"/>
              <a:t>an infrastructure fault is not handled?</a:t>
            </a:r>
          </a:p>
          <a:p>
            <a:r>
              <a:rPr lang="en-US" dirty="0"/>
              <a:t>How are faults/exceptions raised as issues?  Who gets notified?  Is there alert clutter?  Is there an incident response plan?</a:t>
            </a:r>
          </a:p>
          <a:p>
            <a:r>
              <a:rPr lang="en-US" dirty="0"/>
              <a:t>How difficult or time consuming is it to perform a root cause analysis on an exception or fault?  Taking the information from a post-mortem and taking action is essential.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208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461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658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rchitecture/patterns/" TargetMode="External"/><Relationship Id="rId7" Type="http://schemas.openxmlformats.org/officeDocument/2006/relationships/hyperlink" Target="https://github.com/App-vNext/Polly" TargetMode="External"/><Relationship Id="rId2" Type="http://schemas.openxmlformats.org/officeDocument/2006/relationships/hyperlink" Target="https://docs.microsoft.com/en-us/azure/architecture/checklist/availabilit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zureinteractives.azurewebsites.net/" TargetMode="External"/><Relationship Id="rId5" Type="http://schemas.openxmlformats.org/officeDocument/2006/relationships/hyperlink" Target="https://docs.microsoft.com/en-us/azure/architecture/" TargetMode="External"/><Relationship Id="rId4" Type="http://schemas.openxmlformats.org/officeDocument/2006/relationships/hyperlink" Target="https://books.google.com/books?id=aum9BAAAQBAJ&amp;pg=PR10&amp;lpg=PR10&amp;dq=cloud+patterns+for+fault+tolerance&amp;source=bl&amp;ots=RZbL_sBgh-&amp;sig=8pPq1zdnQhD2jGOKztUWdydgqgA&amp;hl=en&amp;sa=X&amp;ved=0ahUKEwjA0-Lso-vWAhUIWSYKHROyBLcQ6AEIYDAI#v=onepage&amp;q=cloud%20patterns%20for%20fault%20tolerance&amp;f=false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ault_(technology)" TargetMode="External"/><Relationship Id="rId2" Type="http://schemas.openxmlformats.org/officeDocument/2006/relationships/hyperlink" Target="https://en.wikipedia.org/wiki/ISO_1030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Failur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mputation" TargetMode="External"/><Relationship Id="rId2" Type="http://schemas.openxmlformats.org/officeDocument/2006/relationships/hyperlink" Target="https://en.wikipedia.org/wiki/Exception_handl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Execution_(computing)" TargetMode="External"/><Relationship Id="rId4" Type="http://schemas.openxmlformats.org/officeDocument/2006/relationships/hyperlink" Target="https://en.wikipedia.org/wiki/Computer_program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022725" y="2571750"/>
            <a:ext cx="3987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923" tIns="42962" rIns="85923" bIns="42962"/>
          <a:lstStyle/>
          <a:p>
            <a:pPr algn="r" eaLnBrk="1" hangingPunct="1">
              <a:defRPr/>
            </a:pPr>
            <a:r>
              <a:rPr lang="en-US" sz="32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 charset="0"/>
                <a:cs typeface="+mn-cs"/>
              </a:rPr>
              <a:t>Josh Garverick</a:t>
            </a:r>
            <a:endParaRPr lang="en-US" sz="2800" b="1" dirty="0">
              <a:solidFill>
                <a:schemeClr val="accent4">
                  <a:lumMod val="40000"/>
                  <a:lumOff val="60000"/>
                </a:schemeClr>
              </a:solidFill>
              <a:latin typeface="Arial" charset="0"/>
              <a:cs typeface="+mn-cs"/>
            </a:endParaRPr>
          </a:p>
          <a:p>
            <a:pPr algn="r">
              <a:defRPr/>
            </a:pPr>
            <a:r>
              <a:rPr lang="en-US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 charset="0"/>
              </a:rPr>
              <a:t>Application Architect</a:t>
            </a:r>
          </a:p>
          <a:p>
            <a:pPr algn="r">
              <a:defRPr/>
            </a:pPr>
            <a:r>
              <a:rPr lang="en-US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 charset="0"/>
              </a:rPr>
              <a:t>10</a:t>
            </a:r>
            <a:r>
              <a:rPr lang="en-US" sz="2400" b="1" baseline="300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 charset="0"/>
              </a:rPr>
              <a:t>th</a:t>
            </a:r>
            <a:r>
              <a:rPr lang="en-US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 charset="0"/>
              </a:rPr>
              <a:t> Magnitude</a:t>
            </a:r>
          </a:p>
          <a:p>
            <a:pPr eaLnBrk="1" hangingPunct="1">
              <a:defRPr/>
            </a:pPr>
            <a:endParaRPr lang="en-US" b="1" dirty="0">
              <a:solidFill>
                <a:srgbClr val="1F497D"/>
              </a:solidFill>
              <a:latin typeface="Arial" charset="0"/>
              <a:cs typeface="+mn-cs"/>
            </a:endParaRPr>
          </a:p>
          <a:p>
            <a:pPr eaLnBrk="1" hangingPunct="1">
              <a:defRPr/>
            </a:pPr>
            <a:endParaRPr lang="en-US" sz="1400" dirty="0">
              <a:solidFill>
                <a:srgbClr val="1F497D"/>
              </a:solidFill>
              <a:latin typeface="Times New Roman" pitchFamily="28" charset="0"/>
              <a:cs typeface="+mn-cs"/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4410077" y="3982819"/>
            <a:ext cx="366712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9pPr>
          </a:lstStyle>
          <a:p>
            <a:pPr algn="r"/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" charset="0"/>
              </a:rPr>
              <a:t>Level: Beginner</a:t>
            </a:r>
          </a:p>
          <a:p>
            <a:pPr algn="r"/>
            <a:endParaRPr lang="en-US" b="1" dirty="0">
              <a:solidFill>
                <a:schemeClr val="accent1"/>
              </a:solidFill>
              <a:latin typeface="Arial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81000" y="1289050"/>
            <a:ext cx="76200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92100"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ctr" anchorCtr="0" compatLnSpc="1">
            <a:prstTxWarp prst="textNoShape">
              <a:avLst/>
            </a:prstTxWarp>
          </a:bodyPr>
          <a:lstStyle>
            <a:lvl1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2pPr>
            <a:lvl3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3pPr>
            <a:lvl4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4pPr>
            <a:lvl5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5pPr>
            <a:lvl6pPr marL="4572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6pPr>
            <a:lvl7pPr marL="9144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7pPr>
            <a:lvl8pPr marL="13716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8pPr>
            <a:lvl9pPr marL="18288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9pPr>
          </a:lstStyle>
          <a:p>
            <a:pPr algn="r">
              <a:lnSpc>
                <a:spcPct val="80000"/>
              </a:lnSpc>
              <a:defRPr/>
            </a:pP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effectLst/>
              </a:rPr>
              <a:t>Fault Driven Development</a:t>
            </a:r>
          </a:p>
        </p:txBody>
      </p:sp>
    </p:spTree>
    <p:extLst>
      <p:ext uri="{BB962C8B-B14F-4D97-AF65-F5344CB8AC3E}">
        <p14:creationId xmlns:p14="http://schemas.microsoft.com/office/powerpoint/2010/main" val="405188728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B6AD1-3964-49DE-A561-A631ADCE5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Reactive Approach: Fault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5DBAE-53D4-41D5-8EDC-51297B8F3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 fontScale="77500" lnSpcReduction="20000"/>
          </a:bodyPr>
          <a:lstStyle/>
          <a:p>
            <a:r>
              <a:rPr lang="en-US" dirty="0"/>
              <a:t>Capture</a:t>
            </a:r>
          </a:p>
          <a:p>
            <a:pPr lvl="1"/>
            <a:r>
              <a:rPr lang="en-US" dirty="0"/>
              <a:t>Exception handling (try/catch/throw)</a:t>
            </a:r>
          </a:p>
          <a:p>
            <a:pPr lvl="1"/>
            <a:r>
              <a:rPr lang="en-US" dirty="0"/>
              <a:t>Graceful degradation</a:t>
            </a:r>
          </a:p>
          <a:p>
            <a:r>
              <a:rPr lang="en-US" dirty="0"/>
              <a:t>Notify</a:t>
            </a:r>
          </a:p>
          <a:p>
            <a:pPr lvl="1"/>
            <a:r>
              <a:rPr lang="en-US" dirty="0"/>
              <a:t>Alerts</a:t>
            </a:r>
          </a:p>
          <a:p>
            <a:pPr lvl="1"/>
            <a:r>
              <a:rPr lang="en-US" dirty="0"/>
              <a:t>Notifications</a:t>
            </a:r>
          </a:p>
          <a:p>
            <a:r>
              <a:rPr lang="en-US" dirty="0"/>
              <a:t>Study</a:t>
            </a:r>
          </a:p>
          <a:p>
            <a:pPr lvl="1"/>
            <a:r>
              <a:rPr lang="en-US" dirty="0"/>
              <a:t>Post-mortems</a:t>
            </a:r>
          </a:p>
          <a:p>
            <a:pPr lvl="1"/>
            <a:r>
              <a:rPr lang="en-US" dirty="0"/>
              <a:t>Feedback incorporation</a:t>
            </a:r>
          </a:p>
        </p:txBody>
      </p:sp>
    </p:spTree>
    <p:extLst>
      <p:ext uri="{BB962C8B-B14F-4D97-AF65-F5344CB8AC3E}">
        <p14:creationId xmlns:p14="http://schemas.microsoft.com/office/powerpoint/2010/main" val="1087647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69DE3-7F0E-464C-AD5F-B3AF2001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Pulling it all Together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8BA80-3C0D-A046-8C4A-E90DA67CBB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87649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BB14A-1259-45E8-BFDE-F6FE1B2F2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FDE05-2D9A-41B4-9D18-A9A5CC07F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hlinkClick r:id="rId2"/>
              </a:rPr>
              <a:t>Microsoft Azure Availability Checklist</a:t>
            </a:r>
            <a:endParaRPr lang="en-US" dirty="0"/>
          </a:p>
          <a:p>
            <a:r>
              <a:rPr lang="en-US" dirty="0">
                <a:hlinkClick r:id="rId3"/>
              </a:rPr>
              <a:t>Microsoft Azure Cloud Design Patterns</a:t>
            </a:r>
            <a:endParaRPr lang="en-US" dirty="0">
              <a:hlinkClick r:id="" action="ppaction://noaction"/>
            </a:endParaRPr>
          </a:p>
          <a:p>
            <a:r>
              <a:rPr lang="en-US" dirty="0">
                <a:hlinkClick r:id="" action="ppaction://noaction"/>
              </a:rPr>
              <a:t>Patterns for Fault Tolerant Software</a:t>
            </a:r>
            <a:r>
              <a:rPr lang="en-US" dirty="0"/>
              <a:t> (R. </a:t>
            </a:r>
            <a:r>
              <a:rPr lang="en-US" dirty="0" err="1"/>
              <a:t>Hanmer</a:t>
            </a:r>
            <a:r>
              <a:rPr lang="en-US" dirty="0"/>
              <a:t>)</a:t>
            </a:r>
          </a:p>
          <a:p>
            <a:r>
              <a:rPr lang="en-US" dirty="0">
                <a:hlinkClick r:id="rId4"/>
              </a:rPr>
              <a:t>Cloud Computing Patterns: Fundamentals to Design, Build, and Manage Cloud Applications</a:t>
            </a:r>
            <a:r>
              <a:rPr lang="en-US" dirty="0"/>
              <a:t> (C. Fehling et al.)</a:t>
            </a:r>
          </a:p>
          <a:p>
            <a:r>
              <a:rPr lang="en-US" dirty="0">
                <a:hlinkClick r:id="rId5"/>
              </a:rPr>
              <a:t>Azure Architecture Center</a:t>
            </a:r>
            <a:endParaRPr lang="en-US" dirty="0"/>
          </a:p>
          <a:p>
            <a:r>
              <a:rPr lang="en-US" dirty="0">
                <a:hlinkClick r:id="rId6"/>
              </a:rPr>
              <a:t>Azure Interactives</a:t>
            </a:r>
            <a:endParaRPr lang="en-US" dirty="0"/>
          </a:p>
          <a:p>
            <a:r>
              <a:rPr lang="en-US" dirty="0">
                <a:hlinkClick r:id="rId7"/>
              </a:rPr>
              <a:t>Polly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560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D97FF6-64CB-3E4D-90E7-AD75EF787A55}"/>
              </a:ext>
            </a:extLst>
          </p:cNvPr>
          <p:cNvSpPr txBox="1">
            <a:spLocks/>
          </p:cNvSpPr>
          <p:nvPr/>
        </p:nvSpPr>
        <p:spPr>
          <a:xfrm>
            <a:off x="4572000" y="1200150"/>
            <a:ext cx="4114800" cy="3394075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     </a:t>
            </a:r>
            <a:r>
              <a:rPr lang="en-US" sz="2400" dirty="0"/>
              <a:t>@</a:t>
            </a:r>
            <a:r>
              <a:rPr lang="en-US" sz="2400" dirty="0" err="1"/>
              <a:t>jgarverick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        </a:t>
            </a:r>
            <a:r>
              <a:rPr lang="en-US" sz="2400" dirty="0" err="1"/>
              <a:t>Joshgarverick.blogspot.com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        </a:t>
            </a:r>
            <a:r>
              <a:rPr lang="en-US" sz="2400" dirty="0" err="1"/>
              <a:t>github.com</a:t>
            </a:r>
            <a:r>
              <a:rPr lang="en-US" sz="2400" dirty="0"/>
              <a:t>/</a:t>
            </a:r>
            <a:r>
              <a:rPr lang="en-US" sz="2400" dirty="0" err="1"/>
              <a:t>jgarverick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Telegrafico" charset="0"/>
                <a:cs typeface="Telegrafico" charset="0"/>
              </a:rPr>
              <a:t>Thank you!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5C6D26-63B1-5D4B-A2EB-53A5B3770A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663" y="1062552"/>
            <a:ext cx="3557337" cy="35573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6B374F-5C59-604F-9508-1D8EADD1F2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0" y="1143000"/>
            <a:ext cx="742950" cy="742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54F525-822F-B24C-A3EB-2B27C7E31F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9600" y="2056327"/>
            <a:ext cx="685800" cy="685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AFEED7-E54D-DB4E-A050-9A73C256BA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3400" y="2912504"/>
            <a:ext cx="829748" cy="829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318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2B1CE-DF7B-4546-B5FD-19CD63E60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C03E2-D3F1-47EA-AB99-3A80D1406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Context</a:t>
            </a:r>
          </a:p>
          <a:p>
            <a:pPr lvl="1"/>
            <a:r>
              <a:rPr lang="en-US" dirty="0"/>
              <a:t>What is a Fault?</a:t>
            </a:r>
          </a:p>
          <a:p>
            <a:pPr lvl="1"/>
            <a:r>
              <a:rPr lang="en-US" dirty="0"/>
              <a:t>What is an Exception?</a:t>
            </a:r>
          </a:p>
          <a:p>
            <a:r>
              <a:rPr lang="en-US" dirty="0"/>
              <a:t>What is FDD?</a:t>
            </a:r>
          </a:p>
          <a:p>
            <a:r>
              <a:rPr lang="en-US" dirty="0"/>
              <a:t>Patterns and Practices</a:t>
            </a:r>
          </a:p>
          <a:p>
            <a:r>
              <a:rPr lang="en-US" dirty="0"/>
              <a:t>Proactive (fault tolerance)</a:t>
            </a:r>
          </a:p>
          <a:p>
            <a:r>
              <a:rPr lang="en-US" dirty="0"/>
              <a:t>Reactive (fault handling)</a:t>
            </a:r>
          </a:p>
        </p:txBody>
      </p:sp>
    </p:spTree>
    <p:extLst>
      <p:ext uri="{BB962C8B-B14F-4D97-AF65-F5344CB8AC3E}">
        <p14:creationId xmlns:p14="http://schemas.microsoft.com/office/powerpoint/2010/main" val="561202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642B6-9C91-4E1D-A65D-F5063052A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Fault? An Exception?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710C3-B6EC-4953-8454-43578D633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document ISO </a:t>
            </a:r>
            <a:r>
              <a:rPr lang="en-US" dirty="0">
                <a:hlinkClick r:id="rId2"/>
              </a:rPr>
              <a:t>10303-226</a:t>
            </a:r>
            <a:r>
              <a:rPr lang="en-US" dirty="0"/>
              <a:t>, a </a:t>
            </a:r>
            <a:r>
              <a:rPr lang="en-US" b="1" dirty="0">
                <a:hlinkClick r:id="rId3"/>
              </a:rPr>
              <a:t>fault</a:t>
            </a:r>
            <a:r>
              <a:rPr lang="en-US" dirty="0"/>
              <a:t> is defined as an abnormal condition or defect at the component, equipment, or sub-system level which may lead to a </a:t>
            </a:r>
            <a:r>
              <a:rPr lang="en-US" dirty="0">
                <a:hlinkClick r:id="rId4" tooltip="Failure"/>
              </a:rPr>
              <a:t>failure</a:t>
            </a:r>
            <a:r>
              <a:rPr lang="en-US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EEACD7-9C96-2B42-8578-EB3BFB7C2C39}"/>
              </a:ext>
            </a:extLst>
          </p:cNvPr>
          <p:cNvSpPr txBox="1"/>
          <p:nvPr/>
        </p:nvSpPr>
        <p:spPr>
          <a:xfrm>
            <a:off x="3090969" y="4494223"/>
            <a:ext cx="152958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(Thanks Wikipedia)</a:t>
            </a:r>
          </a:p>
        </p:txBody>
      </p:sp>
    </p:spTree>
    <p:extLst>
      <p:ext uri="{BB962C8B-B14F-4D97-AF65-F5344CB8AC3E}">
        <p14:creationId xmlns:p14="http://schemas.microsoft.com/office/powerpoint/2010/main" val="4003058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642B6-9C91-4E1D-A65D-F5063052A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Fault? An Exception?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710C3-B6EC-4953-8454-43578D633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</p:spPr>
        <p:txBody>
          <a:bodyPr>
            <a:normAutofit/>
          </a:bodyPr>
          <a:lstStyle/>
          <a:p>
            <a:r>
              <a:rPr lang="en-US" b="1" dirty="0">
                <a:hlinkClick r:id="rId2"/>
              </a:rPr>
              <a:t>Exception handling</a:t>
            </a:r>
            <a:r>
              <a:rPr lang="en-US" dirty="0"/>
              <a:t> is the process of responding to the occurrence, during </a:t>
            </a:r>
            <a:r>
              <a:rPr lang="en-US" dirty="0">
                <a:hlinkClick r:id="rId3" tooltip="Computation"/>
              </a:rPr>
              <a:t>computation</a:t>
            </a:r>
            <a:r>
              <a:rPr lang="en-US" dirty="0"/>
              <a:t>, of </a:t>
            </a:r>
            <a:r>
              <a:rPr lang="en-US" i="1" dirty="0">
                <a:highlight>
                  <a:srgbClr val="FFFF00"/>
                </a:highlight>
              </a:rPr>
              <a:t>exceptions</a:t>
            </a:r>
            <a:r>
              <a:rPr lang="en-US" dirty="0">
                <a:highlight>
                  <a:srgbClr val="FFFF00"/>
                </a:highlight>
              </a:rPr>
              <a:t> – anomalous or exceptional conditions requiring special processing – often changing the normal flow of </a:t>
            </a:r>
            <a:r>
              <a:rPr lang="en-US" dirty="0">
                <a:highlight>
                  <a:srgbClr val="FFFF00"/>
                </a:highlight>
                <a:hlinkClick r:id="rId4" tooltip="Computer program"/>
              </a:rPr>
              <a:t>program</a:t>
            </a:r>
            <a:r>
              <a:rPr lang="en-US" dirty="0">
                <a:highlight>
                  <a:srgbClr val="FFFF00"/>
                </a:highlight>
              </a:rPr>
              <a:t> </a:t>
            </a:r>
            <a:r>
              <a:rPr lang="en-US" dirty="0">
                <a:highlight>
                  <a:srgbClr val="FFFF00"/>
                </a:highlight>
                <a:hlinkClick r:id="rId5" tooltip="Execution (computing)"/>
              </a:rPr>
              <a:t>execution</a:t>
            </a:r>
            <a:r>
              <a:rPr lang="en-US" dirty="0">
                <a:highlight>
                  <a:srgbClr val="FFFF00"/>
                </a:highlight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EEACD7-9C96-2B42-8578-EB3BFB7C2C39}"/>
              </a:ext>
            </a:extLst>
          </p:cNvPr>
          <p:cNvSpPr txBox="1"/>
          <p:nvPr/>
        </p:nvSpPr>
        <p:spPr>
          <a:xfrm>
            <a:off x="3090969" y="4494223"/>
            <a:ext cx="152958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(Thanks Wikipedia)</a:t>
            </a:r>
          </a:p>
        </p:txBody>
      </p:sp>
    </p:spTree>
    <p:extLst>
      <p:ext uri="{BB962C8B-B14F-4D97-AF65-F5344CB8AC3E}">
        <p14:creationId xmlns:p14="http://schemas.microsoft.com/office/powerpoint/2010/main" val="1977562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E8BC3-C7CF-4AE7-AC7F-C81BF2259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Fault Driven Development?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EE97A-CA68-427F-AB99-EBC7F08E6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69219"/>
            <a:ext cx="8229599" cy="326350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 methodology for developing solutions that expect and gracefully handle software, platform, and architectural faults</a:t>
            </a:r>
          </a:p>
          <a:p>
            <a:pPr lvl="1"/>
            <a:r>
              <a:rPr lang="en-US" dirty="0"/>
              <a:t>Telemetry</a:t>
            </a:r>
          </a:p>
          <a:p>
            <a:pPr lvl="1"/>
            <a:r>
              <a:rPr lang="en-US" dirty="0"/>
              <a:t>Error handling</a:t>
            </a:r>
          </a:p>
          <a:p>
            <a:pPr lvl="2"/>
            <a:r>
              <a:rPr lang="en-US" dirty="0"/>
              <a:t>Application</a:t>
            </a:r>
          </a:p>
          <a:p>
            <a:pPr lvl="2"/>
            <a:r>
              <a:rPr lang="en-US" dirty="0"/>
              <a:t>Platform</a:t>
            </a:r>
          </a:p>
          <a:p>
            <a:pPr lvl="1"/>
            <a:r>
              <a:rPr lang="en-US" dirty="0"/>
              <a:t>Non-functional requirements</a:t>
            </a:r>
          </a:p>
          <a:p>
            <a:pPr lvl="2"/>
            <a:r>
              <a:rPr lang="en-US" dirty="0"/>
              <a:t>Eventual vs. immediate consistency</a:t>
            </a:r>
          </a:p>
          <a:p>
            <a:pPr lvl="2"/>
            <a:r>
              <a:rPr lang="en-US" dirty="0"/>
              <a:t>Availability, resiliency, scalability, recoverability</a:t>
            </a:r>
          </a:p>
          <a:p>
            <a:r>
              <a:rPr lang="en-US" dirty="0"/>
              <a:t>!(Blaming others) &amp;&amp; !(Plate Tectonics)</a:t>
            </a:r>
          </a:p>
        </p:txBody>
      </p:sp>
    </p:spTree>
    <p:extLst>
      <p:ext uri="{BB962C8B-B14F-4D97-AF65-F5344CB8AC3E}">
        <p14:creationId xmlns:p14="http://schemas.microsoft.com/office/powerpoint/2010/main" val="292382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8923-2E1B-4A57-8D2C-76C946CA5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(Some) Azure Patterns and Practices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47AD7E-D6B4-4FB0-824B-24F4776F3F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Performance / Scalability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77BD6D-BA10-4104-8409-15F82D4919F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68580" tIns="34290" rIns="68580" bIns="34290" rtlCol="0" anchor="t">
            <a:normAutofit fontScale="77500" lnSpcReduction="20000"/>
          </a:bodyPr>
          <a:lstStyle/>
          <a:p>
            <a:r>
              <a:rPr lang="en-US" dirty="0"/>
              <a:t>Cache-aside</a:t>
            </a:r>
          </a:p>
          <a:p>
            <a:r>
              <a:rPr lang="en-US" dirty="0"/>
              <a:t>CQRS</a:t>
            </a:r>
          </a:p>
          <a:p>
            <a:r>
              <a:rPr lang="en-US" dirty="0"/>
              <a:t>Event Sourcing</a:t>
            </a:r>
          </a:p>
          <a:p>
            <a:r>
              <a:rPr lang="en-US" dirty="0"/>
              <a:t>Index Table</a:t>
            </a:r>
          </a:p>
          <a:p>
            <a:r>
              <a:rPr lang="en-US" dirty="0"/>
              <a:t>Materialized View</a:t>
            </a:r>
          </a:p>
          <a:p>
            <a:r>
              <a:rPr lang="en-US" dirty="0"/>
              <a:t>Priority Queue</a:t>
            </a:r>
          </a:p>
          <a:p>
            <a:r>
              <a:rPr lang="en-US" dirty="0"/>
              <a:t>Queue-based Load Leveling</a:t>
            </a:r>
          </a:p>
          <a:p>
            <a:r>
              <a:rPr lang="en-US" dirty="0" err="1"/>
              <a:t>Sharding</a:t>
            </a:r>
            <a:endParaRPr lang="en-US" dirty="0"/>
          </a:p>
          <a:p>
            <a:r>
              <a:rPr lang="en-US" dirty="0"/>
              <a:t>Static Content Hosting</a:t>
            </a:r>
          </a:p>
          <a:p>
            <a:r>
              <a:rPr lang="en-US" dirty="0"/>
              <a:t>Throttling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D5F1FE-43A6-43AD-A3DC-8331D351A2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Resiliency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914D6C-3B91-4329-A357-42BD2E34B1F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1650" dirty="0"/>
              <a:t>Bulkhead</a:t>
            </a:r>
          </a:p>
          <a:p>
            <a:r>
              <a:rPr lang="en-US" sz="1650" dirty="0"/>
              <a:t>Circuit Breaker</a:t>
            </a:r>
          </a:p>
          <a:p>
            <a:r>
              <a:rPr lang="en-US" sz="1650" dirty="0"/>
              <a:t>Compensating Transaction</a:t>
            </a:r>
          </a:p>
          <a:p>
            <a:r>
              <a:rPr lang="en-US" sz="1650" dirty="0"/>
              <a:t>Health Endpoint Monitoring</a:t>
            </a:r>
          </a:p>
          <a:p>
            <a:r>
              <a:rPr lang="en-US" sz="1650" dirty="0"/>
              <a:t>Leader Election</a:t>
            </a:r>
          </a:p>
          <a:p>
            <a:r>
              <a:rPr lang="en-US" sz="1650" dirty="0"/>
              <a:t>Queue-based Load Leveling</a:t>
            </a:r>
          </a:p>
          <a:p>
            <a:r>
              <a:rPr lang="en-US" sz="1650" dirty="0"/>
              <a:t>Retry</a:t>
            </a:r>
          </a:p>
          <a:p>
            <a:r>
              <a:rPr lang="en-US" sz="1650" dirty="0"/>
              <a:t>Scheduler Agent Supervisor</a:t>
            </a:r>
          </a:p>
        </p:txBody>
      </p:sp>
    </p:spTree>
    <p:extLst>
      <p:ext uri="{BB962C8B-B14F-4D97-AF65-F5344CB8AC3E}">
        <p14:creationId xmlns:p14="http://schemas.microsoft.com/office/powerpoint/2010/main" val="687412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8923-2E1B-4A57-8D2C-76C946CA5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/>
          <a:lstStyle/>
          <a:p>
            <a:r>
              <a:rPr lang="en-US" dirty="0"/>
              <a:t>Common Patterns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7E64368-E502-034A-BB83-344868CFA907}"/>
              </a:ext>
            </a:extLst>
          </p:cNvPr>
          <p:cNvSpPr txBox="1">
            <a:spLocks/>
          </p:cNvSpPr>
          <p:nvPr/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Performance and Scalability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0" dirty="0"/>
              <a:t>Command Query Responsibility Segregation (CQRS)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0" dirty="0"/>
              <a:t>Static Content Hosting (CDN)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Resiliency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0" dirty="0"/>
              <a:t>Retry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b="0" dirty="0"/>
              <a:t>Health Endpoint Monitoring</a:t>
            </a:r>
          </a:p>
        </p:txBody>
      </p:sp>
    </p:spTree>
    <p:extLst>
      <p:ext uri="{BB962C8B-B14F-4D97-AF65-F5344CB8AC3E}">
        <p14:creationId xmlns:p14="http://schemas.microsoft.com/office/powerpoint/2010/main" val="2010445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5B58E-EC9B-5E4F-9BDE-9A873A39E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Finding and Implementing Patterns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AECAF-6188-1B48-9730-E5BBB611D8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410208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B40D0-3ACE-4716-93C1-6B51B1B1B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Proactive Approach: Fault Tolerance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C6C5D-872B-4007-BF5C-CF4E3E918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Discover</a:t>
            </a:r>
          </a:p>
          <a:p>
            <a:pPr lvl="1"/>
            <a:r>
              <a:rPr lang="en-US" dirty="0"/>
              <a:t>Areas prone to errors</a:t>
            </a:r>
          </a:p>
          <a:p>
            <a:pPr lvl="1"/>
            <a:r>
              <a:rPr lang="en-US" dirty="0"/>
              <a:t>Mission critical functionality</a:t>
            </a:r>
          </a:p>
          <a:p>
            <a:pPr lvl="1"/>
            <a:r>
              <a:rPr lang="en-US" dirty="0"/>
              <a:t>Single points of failure</a:t>
            </a:r>
          </a:p>
          <a:p>
            <a:r>
              <a:rPr lang="en-US" dirty="0"/>
              <a:t>Expect </a:t>
            </a:r>
          </a:p>
          <a:p>
            <a:pPr lvl="1"/>
            <a:r>
              <a:rPr lang="en-US" dirty="0"/>
              <a:t>API calls, methods, processes to fail</a:t>
            </a:r>
          </a:p>
          <a:p>
            <a:pPr lvl="1"/>
            <a:r>
              <a:rPr lang="en-US" dirty="0"/>
              <a:t>Service outages</a:t>
            </a:r>
          </a:p>
          <a:p>
            <a:r>
              <a:rPr lang="en-US" dirty="0"/>
              <a:t>Plan</a:t>
            </a:r>
          </a:p>
          <a:p>
            <a:pPr lvl="1"/>
            <a:r>
              <a:rPr lang="en-US" dirty="0"/>
              <a:t>Business Continuity </a:t>
            </a:r>
          </a:p>
          <a:p>
            <a:pPr lvl="1"/>
            <a:r>
              <a:rPr lang="en-US" dirty="0"/>
              <a:t>Disaster Recovery</a:t>
            </a:r>
          </a:p>
        </p:txBody>
      </p:sp>
    </p:spTree>
    <p:extLst>
      <p:ext uri="{BB962C8B-B14F-4D97-AF65-F5344CB8AC3E}">
        <p14:creationId xmlns:p14="http://schemas.microsoft.com/office/powerpoint/2010/main" val="113566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660</Words>
  <Application>Microsoft Macintosh PowerPoint</Application>
  <PresentationFormat>On-screen Show (16:9)</PresentationFormat>
  <Paragraphs>122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Telegrafico</vt:lpstr>
      <vt:lpstr>Times New Roman</vt:lpstr>
      <vt:lpstr>Custom Design</vt:lpstr>
      <vt:lpstr>PowerPoint Presentation</vt:lpstr>
      <vt:lpstr>Agenda</vt:lpstr>
      <vt:lpstr>What is a Fault? An Exception?</vt:lpstr>
      <vt:lpstr>What is a Fault? An Exception?</vt:lpstr>
      <vt:lpstr>What is Fault Driven Development?</vt:lpstr>
      <vt:lpstr>(Some) Azure Patterns and Practices</vt:lpstr>
      <vt:lpstr>Common Patterns</vt:lpstr>
      <vt:lpstr>Finding and Implementing Patterns</vt:lpstr>
      <vt:lpstr>Proactive Approach: Fault Tolerance</vt:lpstr>
      <vt:lpstr>Reactive Approach: Fault Handling</vt:lpstr>
      <vt:lpstr>Pulling it all Together</vt:lpstr>
      <vt:lpstr>Resources</vt:lpstr>
      <vt:lpstr>Thank you!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2015-02-16T21:29:58Z</dcterms:created>
  <dcterms:modified xsi:type="dcterms:W3CDTF">2018-09-19T03:25:16Z</dcterms:modified>
</cp:coreProperties>
</file>

<file path=docProps/thumbnail.jpeg>
</file>